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45" r:id="rId3"/>
    <p:sldId id="346" r:id="rId4"/>
    <p:sldId id="335" r:id="rId5"/>
    <p:sldId id="347" r:id="rId6"/>
    <p:sldId id="348" r:id="rId7"/>
    <p:sldId id="336" r:id="rId8"/>
    <p:sldId id="349" r:id="rId9"/>
    <p:sldId id="323" r:id="rId10"/>
    <p:sldId id="324" r:id="rId11"/>
    <p:sldId id="325" r:id="rId12"/>
    <p:sldId id="271" r:id="rId13"/>
    <p:sldId id="293" r:id="rId14"/>
    <p:sldId id="306" r:id="rId15"/>
    <p:sldId id="322" r:id="rId16"/>
    <p:sldId id="326" r:id="rId17"/>
    <p:sldId id="276" r:id="rId18"/>
    <p:sldId id="344" r:id="rId19"/>
    <p:sldId id="310" r:id="rId20"/>
    <p:sldId id="311" r:id="rId21"/>
    <p:sldId id="331" r:id="rId22"/>
    <p:sldId id="327" r:id="rId23"/>
    <p:sldId id="328" r:id="rId24"/>
    <p:sldId id="321" r:id="rId25"/>
    <p:sldId id="340" r:id="rId26"/>
    <p:sldId id="342" r:id="rId27"/>
    <p:sldId id="343" r:id="rId2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31A"/>
    <a:srgbClr val="F84836"/>
    <a:srgbClr val="1EA185"/>
    <a:srgbClr val="575757"/>
    <a:srgbClr val="183457"/>
    <a:srgbClr val="FFFFFF"/>
    <a:srgbClr val="97A4B4"/>
    <a:srgbClr val="9BBB5C"/>
    <a:srgbClr val="9E60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525" autoAdjust="0"/>
  </p:normalViewPr>
  <p:slideViewPr>
    <p:cSldViewPr snapToGrid="0">
      <p:cViewPr>
        <p:scale>
          <a:sx n="70" d="100"/>
          <a:sy n="70" d="100"/>
        </p:scale>
        <p:origin x="610" y="1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10/19/2017</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100088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36043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46721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10/19/2017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10/19/2017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10/19/2017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10/19/2017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055" r="305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27" grpId="0" animBg="1"/>
      <p:bldP spid="28" grpId="0" animBg="1"/>
      <p:bldP spid="29" grpId="0" animBg="1"/>
      <p:bldP spid="30" grpId="0" animBg="1"/>
      <p:bldP spid="31" grpId="0" animBg="1"/>
      <p:bldP spid="32"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r>
              <a:rPr lang="en-US" b="1" dirty="0">
                <a:solidFill>
                  <a:srgbClr val="F7931A"/>
                </a:solidFill>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r>
              <a:rPr lang="en-US" b="1" dirty="0">
                <a:solidFill>
                  <a:srgbClr val="F7931A"/>
                </a:solidFill>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r>
              <a:rPr lang="en-US" b="1" dirty="0">
                <a:solidFill>
                  <a:srgbClr val="F7931A"/>
                </a:solidFill>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r>
              <a:rPr lang="en-US" b="1" dirty="0">
                <a:solidFill>
                  <a:srgbClr val="FF6600"/>
                </a:solidFill>
              </a:rPr>
              <a:t>Input previously seen in this transaction, but unsure if actually</a:t>
            </a:r>
          </a:p>
          <a:p>
            <a:r>
              <a:rPr lang="en-US" b="1" dirty="0">
                <a:solidFill>
                  <a:srgbClr val="FF6600"/>
                </a:solidFill>
              </a:rPr>
              <a:t>used as sent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43281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1467352"/>
            <a:chOff x="7225643" y="2718388"/>
            <a:chExt cx="3394609" cy="1467352"/>
          </a:xfrm>
        </p:grpSpPr>
        <p:cxnSp>
          <p:nvCxnSpPr>
            <p:cNvPr id="21" name="Straight Connector 20"/>
            <p:cNvCxnSpPr>
              <a:cxnSpLocks/>
            </p:cNvCxnSpPr>
            <p:nvPr/>
          </p:nvCxnSpPr>
          <p:spPr>
            <a:xfrm>
              <a:off x="7725958" y="2978264"/>
              <a:ext cx="0" cy="1207476"/>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grpSp>
        <p:nvGrpSpPr>
          <p:cNvPr id="20" name="Group 19"/>
          <p:cNvGrpSpPr/>
          <p:nvPr/>
        </p:nvGrpSpPr>
        <p:grpSpPr>
          <a:xfrm>
            <a:off x="2712273" y="2212101"/>
            <a:ext cx="4865103" cy="2946440"/>
            <a:chOff x="2712273" y="2212101"/>
            <a:chExt cx="4865103" cy="2946440"/>
          </a:xfrm>
        </p:grpSpPr>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grpSp>
          <p:nvGrpSpPr>
            <p:cNvPr id="45" name="Group 44"/>
            <p:cNvGrpSpPr/>
            <p:nvPr/>
          </p:nvGrpSpPr>
          <p:grpSpPr>
            <a:xfrm flipH="1">
              <a:off x="3995586" y="4281994"/>
              <a:ext cx="500315" cy="630902"/>
              <a:chOff x="5795267" y="4041361"/>
              <a:chExt cx="500315" cy="630902"/>
            </a:xfrm>
          </p:grpSpPr>
          <p:cxnSp>
            <p:nvCxnSpPr>
              <p:cNvPr id="38" name="Straight Connector 37"/>
              <p:cNvCxnSpPr>
                <a:cxnSpLocks/>
              </p:cNvCxnSpPr>
              <p:nvPr/>
            </p:nvCxnSpPr>
            <p:spPr>
              <a:xfrm flipH="1">
                <a:off x="6295582" y="4041361"/>
                <a:ext cx="0" cy="63090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2E7E70-AD03-4D9C-A6DD-93C49A17DD05}"/>
              </a:ext>
            </a:extLst>
          </p:cNvPr>
          <p:cNvPicPr>
            <a:picLocks noChangeAspect="1"/>
          </p:cNvPicPr>
          <p:nvPr/>
        </p:nvPicPr>
        <p:blipFill>
          <a:blip r:embed="rId2"/>
          <a:stretch>
            <a:fillRect/>
          </a:stretch>
        </p:blipFill>
        <p:spPr>
          <a:xfrm>
            <a:off x="0" y="0"/>
            <a:ext cx="5086840" cy="6858000"/>
          </a:xfrm>
          <a:prstGeom prst="rect">
            <a:avLst/>
          </a:prstGeom>
        </p:spPr>
      </p:pic>
      <p:pic>
        <p:nvPicPr>
          <p:cNvPr id="1026" name="Picture 2" descr="Monero presentations in Europe">
            <a:extLst>
              <a:ext uri="{FF2B5EF4-FFF2-40B4-BE49-F238E27FC236}">
                <a16:creationId xmlns:a16="http://schemas.microsoft.com/office/drawing/2014/main" id="{1F98CD6E-A8B6-4145-A112-101EC7A20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0" y="0"/>
            <a:ext cx="7226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5E41ED41-F400-4395-B696-3AB789099482}"/>
              </a:ext>
            </a:extLst>
          </p:cNvPr>
          <p:cNvSpPr/>
          <p:nvPr/>
        </p:nvSpPr>
        <p:spPr>
          <a:xfrm>
            <a:off x="9601200" y="2921000"/>
            <a:ext cx="411480" cy="411480"/>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BAB694E-F633-4844-BB10-C158C6B70DA2}"/>
              </a:ext>
            </a:extLst>
          </p:cNvPr>
          <p:cNvCxnSpPr>
            <a:endCxn id="13" idx="0"/>
          </p:cNvCxnSpPr>
          <p:nvPr/>
        </p:nvCxnSpPr>
        <p:spPr>
          <a:xfrm>
            <a:off x="4965700" y="0"/>
            <a:ext cx="4841240" cy="2921000"/>
          </a:xfrm>
          <a:prstGeom prst="line">
            <a:avLst/>
          </a:prstGeom>
          <a:ln w="76200">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F929C3-016E-49E5-B8B7-375BCC1EC1BD}"/>
              </a:ext>
            </a:extLst>
          </p:cNvPr>
          <p:cNvCxnSpPr>
            <a:endCxn id="13" idx="4"/>
          </p:cNvCxnSpPr>
          <p:nvPr/>
        </p:nvCxnSpPr>
        <p:spPr>
          <a:xfrm flipV="1">
            <a:off x="4965700" y="3332480"/>
            <a:ext cx="4841240" cy="3525520"/>
          </a:xfrm>
          <a:prstGeom prst="line">
            <a:avLst/>
          </a:prstGeom>
          <a:ln w="76200">
            <a:solidFill>
              <a:srgbClr val="F8483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199861-4ED3-4398-B298-EA718A102EC2}"/>
              </a:ext>
            </a:extLst>
          </p:cNvPr>
          <p:cNvSpPr txBox="1"/>
          <p:nvPr/>
        </p:nvSpPr>
        <p:spPr>
          <a:xfrm>
            <a:off x="4314566" y="6451600"/>
            <a:ext cx="620683" cy="369332"/>
          </a:xfrm>
          <a:prstGeom prst="rect">
            <a:avLst/>
          </a:prstGeom>
          <a:noFill/>
        </p:spPr>
        <p:txBody>
          <a:bodyPr wrap="none" rtlCol="0">
            <a:spAutoFit/>
          </a:bodyPr>
          <a:lstStyle/>
          <a:p>
            <a:r>
              <a:rPr lang="en-US" dirty="0" err="1">
                <a:solidFill>
                  <a:schemeClr val="bg1">
                    <a:lumMod val="95000"/>
                  </a:schemeClr>
                </a:solidFill>
              </a:rPr>
              <a:t>sgp</a:t>
            </a:r>
            <a:r>
              <a:rPr lang="en-US" dirty="0">
                <a:solidFill>
                  <a:schemeClr val="bg1">
                    <a:lumMod val="95000"/>
                  </a:schemeClr>
                </a:solidFill>
              </a:rPr>
              <a:t>_</a:t>
            </a:r>
          </a:p>
        </p:txBody>
      </p:sp>
    </p:spTree>
    <p:extLst>
      <p:ext uri="{BB962C8B-B14F-4D97-AF65-F5344CB8AC3E}">
        <p14:creationId xmlns:p14="http://schemas.microsoft.com/office/powerpoint/2010/main" val="118715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2304303"/>
            <a:ext cx="9750116" cy="3556831"/>
            <a:chOff x="1400105" y="2175966"/>
            <a:chExt cx="9750116" cy="355683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365125"/>
            <a:ext cx="10515600" cy="1325563"/>
          </a:xfrm>
        </p:spPr>
        <p:txBody>
          <a:bodyPr/>
          <a:lstStyle/>
          <a:p>
            <a:pPr algn="ctr"/>
            <a:r>
              <a:rPr lang="en-US" b="1" dirty="0"/>
              <a:t>A Brief History</a:t>
            </a:r>
          </a:p>
        </p:txBody>
      </p:sp>
      <p:sp>
        <p:nvSpPr>
          <p:cNvPr id="19" name="Circle: Hollow 18"/>
          <p:cNvSpPr/>
          <p:nvPr/>
        </p:nvSpPr>
        <p:spPr>
          <a:xfrm>
            <a:off x="29215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532625" y="4545728"/>
            <a:ext cx="1095173" cy="630942"/>
          </a:xfrm>
          <a:prstGeom prst="rect">
            <a:avLst/>
          </a:prstGeom>
          <a:noFill/>
        </p:spPr>
        <p:txBody>
          <a:bodyPr wrap="none" rtlCol="0">
            <a:spAutoFit/>
          </a:bodyPr>
          <a:lstStyle/>
          <a:p>
            <a:pPr algn="ctr"/>
            <a:r>
              <a:rPr lang="en-US" sz="3500" dirty="0"/>
              <a:t>2014</a:t>
            </a:r>
          </a:p>
        </p:txBody>
      </p:sp>
      <p:sp>
        <p:nvSpPr>
          <p:cNvPr id="20" name="Oval 19"/>
          <p:cNvSpPr/>
          <p:nvPr/>
        </p:nvSpPr>
        <p:spPr>
          <a:xfrm>
            <a:off x="135455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960768" y="4182561"/>
            <a:ext cx="2198038" cy="523220"/>
          </a:xfrm>
          <a:prstGeom prst="rect">
            <a:avLst/>
          </a:prstGeom>
          <a:noFill/>
        </p:spPr>
        <p:txBody>
          <a:bodyPr wrap="none" rtlCol="0">
            <a:spAutoFit/>
          </a:bodyPr>
          <a:lstStyle/>
          <a:p>
            <a:pPr algn="ctr"/>
            <a:r>
              <a:rPr lang="en-US" sz="2800" dirty="0"/>
              <a:t>Apr Launched</a:t>
            </a:r>
          </a:p>
        </p:txBody>
      </p:sp>
      <p:sp>
        <p:nvSpPr>
          <p:cNvPr id="22" name="Oval 21"/>
          <p:cNvSpPr/>
          <p:nvPr/>
        </p:nvSpPr>
        <p:spPr>
          <a:xfrm>
            <a:off x="203023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626769" y="4193320"/>
            <a:ext cx="2190407" cy="523220"/>
          </a:xfrm>
          <a:prstGeom prst="rect">
            <a:avLst/>
          </a:prstGeom>
          <a:noFill/>
        </p:spPr>
        <p:txBody>
          <a:bodyPr wrap="none" rtlCol="0">
            <a:spAutoFit/>
          </a:bodyPr>
          <a:lstStyle/>
          <a:p>
            <a:pPr algn="ctr"/>
            <a:r>
              <a:rPr lang="en-US" sz="2800" dirty="0"/>
              <a:t>Sept Attacked</a:t>
            </a:r>
          </a:p>
        </p:txBody>
      </p:sp>
      <p:sp>
        <p:nvSpPr>
          <p:cNvPr id="24" name="Circle: Hollow 23"/>
          <p:cNvSpPr/>
          <p:nvPr/>
        </p:nvSpPr>
        <p:spPr>
          <a:xfrm>
            <a:off x="270590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2936158" y="4500988"/>
            <a:ext cx="1095172" cy="630942"/>
          </a:xfrm>
          <a:prstGeom prst="rect">
            <a:avLst/>
          </a:prstGeom>
          <a:noFill/>
        </p:spPr>
        <p:txBody>
          <a:bodyPr wrap="none" rtlCol="0">
            <a:spAutoFit/>
          </a:bodyPr>
          <a:lstStyle/>
          <a:p>
            <a:pPr algn="ctr"/>
            <a:r>
              <a:rPr lang="en-US" sz="3500" dirty="0"/>
              <a:t>2015</a:t>
            </a:r>
          </a:p>
        </p:txBody>
      </p:sp>
      <p:sp>
        <p:nvSpPr>
          <p:cNvPr id="26" name="Oval 25"/>
          <p:cNvSpPr/>
          <p:nvPr/>
        </p:nvSpPr>
        <p:spPr>
          <a:xfrm>
            <a:off x="377451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354105" y="4200500"/>
            <a:ext cx="2236511" cy="523220"/>
          </a:xfrm>
          <a:prstGeom prst="rect">
            <a:avLst/>
          </a:prstGeom>
          <a:noFill/>
        </p:spPr>
        <p:txBody>
          <a:bodyPr wrap="none" rtlCol="0">
            <a:spAutoFit/>
          </a:bodyPr>
          <a:lstStyle/>
          <a:p>
            <a:pPr algn="ctr"/>
            <a:r>
              <a:rPr lang="en-US" sz="2800" dirty="0"/>
              <a:t>Jan MRL-0004</a:t>
            </a:r>
          </a:p>
        </p:txBody>
      </p:sp>
      <p:sp>
        <p:nvSpPr>
          <p:cNvPr id="28" name="Circle: Hollow 27"/>
          <p:cNvSpPr/>
          <p:nvPr/>
        </p:nvSpPr>
        <p:spPr>
          <a:xfrm>
            <a:off x="443193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662190" y="4500988"/>
            <a:ext cx="1095172" cy="630942"/>
          </a:xfrm>
          <a:prstGeom prst="rect">
            <a:avLst/>
          </a:prstGeom>
          <a:noFill/>
        </p:spPr>
        <p:txBody>
          <a:bodyPr wrap="none" rtlCol="0">
            <a:spAutoFit/>
          </a:bodyPr>
          <a:lstStyle/>
          <a:p>
            <a:pPr algn="ctr"/>
            <a:r>
              <a:rPr lang="en-US" sz="3500" dirty="0"/>
              <a:t>2016</a:t>
            </a:r>
          </a:p>
        </p:txBody>
      </p:sp>
      <p:sp>
        <p:nvSpPr>
          <p:cNvPr id="30" name="Oval 29"/>
          <p:cNvSpPr/>
          <p:nvPr/>
        </p:nvSpPr>
        <p:spPr>
          <a:xfrm>
            <a:off x="552366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484759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p>
        </p:txBody>
      </p:sp>
      <p:sp>
        <p:nvSpPr>
          <p:cNvPr id="32" name="Circle: Hollow 31"/>
          <p:cNvSpPr/>
          <p:nvPr/>
        </p:nvSpPr>
        <p:spPr>
          <a:xfrm>
            <a:off x="684070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070959" y="4500988"/>
            <a:ext cx="1095172" cy="630942"/>
          </a:xfrm>
          <a:prstGeom prst="rect">
            <a:avLst/>
          </a:prstGeom>
          <a:noFill/>
        </p:spPr>
        <p:txBody>
          <a:bodyPr wrap="none" rtlCol="0">
            <a:spAutoFit/>
          </a:bodyPr>
          <a:lstStyle/>
          <a:p>
            <a:pPr algn="ctr"/>
            <a:r>
              <a:rPr lang="en-US" sz="3500" dirty="0"/>
              <a:t>2017</a:t>
            </a:r>
          </a:p>
        </p:txBody>
      </p:sp>
      <p:sp>
        <p:nvSpPr>
          <p:cNvPr id="34" name="Oval 33"/>
          <p:cNvSpPr/>
          <p:nvPr/>
        </p:nvSpPr>
        <p:spPr>
          <a:xfrm>
            <a:off x="61928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5761323" y="4134435"/>
            <a:ext cx="2369688" cy="523220"/>
          </a:xfrm>
          <a:prstGeom prst="rect">
            <a:avLst/>
          </a:prstGeom>
          <a:noFill/>
        </p:spPr>
        <p:txBody>
          <a:bodyPr wrap="none" rtlCol="0">
            <a:spAutoFit/>
          </a:bodyPr>
          <a:lstStyle/>
          <a:p>
            <a:pPr algn="ctr"/>
            <a:r>
              <a:rPr lang="en-US" sz="2800" dirty="0"/>
              <a:t>Dec GUI Beta 1</a:t>
            </a:r>
          </a:p>
        </p:txBody>
      </p:sp>
      <p:sp>
        <p:nvSpPr>
          <p:cNvPr id="36" name="Oval 35"/>
          <p:cNvSpPr/>
          <p:nvPr/>
        </p:nvSpPr>
        <p:spPr>
          <a:xfrm>
            <a:off x="789042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61191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59487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425554" y="2953858"/>
            <a:ext cx="4968348" cy="523220"/>
          </a:xfrm>
          <a:prstGeom prst="rect">
            <a:avLst/>
          </a:prstGeom>
          <a:noFill/>
        </p:spPr>
        <p:txBody>
          <a:bodyPr wrap="none" rtlCol="0">
            <a:spAutoFit/>
          </a:bodyPr>
          <a:lstStyle/>
          <a:p>
            <a:pPr algn="ctr"/>
            <a:r>
              <a:rPr lang="en-US" sz="2800" dirty="0"/>
              <a:t>Feb Critical Vulnerability Patched</a:t>
            </a:r>
          </a:p>
        </p:txBody>
      </p:sp>
      <p:sp>
        <p:nvSpPr>
          <p:cNvPr id="40" name="Oval 39"/>
          <p:cNvSpPr/>
          <p:nvPr/>
        </p:nvSpPr>
        <p:spPr>
          <a:xfrm>
            <a:off x="926348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893206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67377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118705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70033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569540" y="6612341"/>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p>
        </p:txBody>
      </p:sp>
      <p:sp>
        <p:nvSpPr>
          <p:cNvPr id="45" name="Oval 44">
            <a:extLst>
              <a:ext uri="{FF2B5EF4-FFF2-40B4-BE49-F238E27FC236}">
                <a16:creationId xmlns:a16="http://schemas.microsoft.com/office/drawing/2014/main" id="{437A2C87-485F-40CE-96DE-54B5DA62E530}"/>
              </a:ext>
            </a:extLst>
          </p:cNvPr>
          <p:cNvSpPr/>
          <p:nvPr/>
        </p:nvSpPr>
        <p:spPr>
          <a:xfrm>
            <a:off x="9263487"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6" name="TextBox 45">
            <a:extLst>
              <a:ext uri="{FF2B5EF4-FFF2-40B4-BE49-F238E27FC236}">
                <a16:creationId xmlns:a16="http://schemas.microsoft.com/office/drawing/2014/main" id="{8317B490-619E-4B93-B687-60D0B675DD77}"/>
              </a:ext>
            </a:extLst>
          </p:cNvPr>
          <p:cNvSpPr txBox="1"/>
          <p:nvPr/>
        </p:nvSpPr>
        <p:spPr>
          <a:xfrm rot="17746107">
            <a:off x="8932068"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7" name="Oval 46">
            <a:extLst>
              <a:ext uri="{FF2B5EF4-FFF2-40B4-BE49-F238E27FC236}">
                <a16:creationId xmlns:a16="http://schemas.microsoft.com/office/drawing/2014/main" id="{EFE30758-FC1B-4ACA-BA5B-89E777EAF4C6}"/>
              </a:ext>
            </a:extLst>
          </p:cNvPr>
          <p:cNvSpPr/>
          <p:nvPr/>
        </p:nvSpPr>
        <p:spPr>
          <a:xfrm>
            <a:off x="9949754" y="5391030"/>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TextBox 47">
            <a:extLst>
              <a:ext uri="{FF2B5EF4-FFF2-40B4-BE49-F238E27FC236}">
                <a16:creationId xmlns:a16="http://schemas.microsoft.com/office/drawing/2014/main" id="{A5E0C650-E046-46FF-B18D-1B7ABFE4872D}"/>
              </a:ext>
            </a:extLst>
          </p:cNvPr>
          <p:cNvSpPr txBox="1"/>
          <p:nvPr/>
        </p:nvSpPr>
        <p:spPr>
          <a:xfrm rot="17746107">
            <a:off x="9599935" y="4172677"/>
            <a:ext cx="2201565" cy="523220"/>
          </a:xfrm>
          <a:prstGeom prst="rect">
            <a:avLst/>
          </a:prstGeom>
          <a:noFill/>
        </p:spPr>
        <p:txBody>
          <a:bodyPr wrap="none" rtlCol="0">
            <a:spAutoFit/>
          </a:bodyPr>
          <a:lstStyle/>
          <a:p>
            <a:pPr algn="ctr"/>
            <a:r>
              <a:rPr lang="en-US" sz="2800" dirty="0"/>
              <a:t>Sept </a:t>
            </a:r>
            <a:r>
              <a:rPr lang="en-US" sz="2800" dirty="0" err="1"/>
              <a:t>Hardfork</a:t>
            </a:r>
            <a:endParaRPr lang="en-US" sz="2800" dirty="0"/>
          </a:p>
        </p:txBody>
      </p:sp>
    </p:spTree>
    <p:extLst>
      <p:ext uri="{BB962C8B-B14F-4D97-AF65-F5344CB8AC3E}">
        <p14:creationId xmlns:p14="http://schemas.microsoft.com/office/powerpoint/2010/main" val="3819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par>
                                <p:cTn id="93" presetID="10"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childTnLst>
                          </p:cTn>
                        </p:par>
                        <p:par>
                          <p:cTn id="96" fill="hold">
                            <p:stCondLst>
                              <p:cond delay="2500"/>
                            </p:stCondLst>
                            <p:childTnLst>
                              <p:par>
                                <p:cTn id="97" presetID="10"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childTnLst>
                          </p:cTn>
                        </p:par>
                        <p:par>
                          <p:cTn id="100" fill="hold">
                            <p:stCondLst>
                              <p:cond delay="3000"/>
                            </p:stCondLst>
                            <p:childTnLst>
                              <p:par>
                                <p:cTn id="101" presetID="10" presetClass="entr" presetSubtype="0"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par>
                          <p:cTn id="104" fill="hold">
                            <p:stCondLst>
                              <p:cond delay="3500"/>
                            </p:stCondLst>
                            <p:childTnLst>
                              <p:par>
                                <p:cTn id="105" presetID="10" presetClass="entr" presetSubtype="0" fill="hold"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P spid="46"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4" name="Picture 3">
            <a:extLst>
              <a:ext uri="{FF2B5EF4-FFF2-40B4-BE49-F238E27FC236}">
                <a16:creationId xmlns:a16="http://schemas.microsoft.com/office/drawing/2014/main" id="{D92ABD29-3427-4E27-A27C-518DA4D2833A}"/>
              </a:ext>
            </a:extLst>
          </p:cNvPr>
          <p:cNvPicPr>
            <a:picLocks noChangeAspect="1"/>
          </p:cNvPicPr>
          <p:nvPr/>
        </p:nvPicPr>
        <p:blipFill>
          <a:blip r:embed="rId3"/>
          <a:stretch>
            <a:fillRect/>
          </a:stretch>
        </p:blipFill>
        <p:spPr>
          <a:xfrm>
            <a:off x="0" y="2733663"/>
            <a:ext cx="12192000" cy="2701314"/>
          </a:xfrm>
          <a:prstGeom prst="rect">
            <a:avLst/>
          </a:prstGeom>
        </p:spPr>
      </p:pic>
      <p:sp>
        <p:nvSpPr>
          <p:cNvPr id="5" name="Oval 4">
            <a:extLst>
              <a:ext uri="{FF2B5EF4-FFF2-40B4-BE49-F238E27FC236}">
                <a16:creationId xmlns:a16="http://schemas.microsoft.com/office/drawing/2014/main" id="{C90413EE-DF77-4C57-81D0-C32C20645806}"/>
              </a:ext>
            </a:extLst>
          </p:cNvPr>
          <p:cNvSpPr/>
          <p:nvPr/>
        </p:nvSpPr>
        <p:spPr>
          <a:xfrm>
            <a:off x="3229600" y="4711591"/>
            <a:ext cx="152546" cy="152546"/>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ED6D2-E310-4BB8-B9C7-9BF76D652AF7}"/>
              </a:ext>
            </a:extLst>
          </p:cNvPr>
          <p:cNvPicPr>
            <a:picLocks noChangeAspect="1"/>
          </p:cNvPicPr>
          <p:nvPr/>
        </p:nvPicPr>
        <p:blipFill>
          <a:blip r:embed="rId2"/>
          <a:stretch>
            <a:fillRect/>
          </a:stretch>
        </p:blipFill>
        <p:spPr>
          <a:xfrm>
            <a:off x="5833259" y="0"/>
            <a:ext cx="6461562" cy="6858000"/>
          </a:xfrm>
          <a:prstGeom prst="rect">
            <a:avLst/>
          </a:prstGeom>
        </p:spPr>
      </p:pic>
      <p:pic>
        <p:nvPicPr>
          <p:cNvPr id="3" name="Picture 2">
            <a:extLst>
              <a:ext uri="{FF2B5EF4-FFF2-40B4-BE49-F238E27FC236}">
                <a16:creationId xmlns:a16="http://schemas.microsoft.com/office/drawing/2014/main" id="{CDA37A44-0953-413C-8B45-297CA43FCDAD}"/>
              </a:ext>
            </a:extLst>
          </p:cNvPr>
          <p:cNvPicPr>
            <a:picLocks noChangeAspect="1"/>
          </p:cNvPicPr>
          <p:nvPr/>
        </p:nvPicPr>
        <p:blipFill>
          <a:blip r:embed="rId3"/>
          <a:stretch>
            <a:fillRect/>
          </a:stretch>
        </p:blipFill>
        <p:spPr>
          <a:xfrm>
            <a:off x="4302760" y="4402691"/>
            <a:ext cx="7889240" cy="2455309"/>
          </a:xfrm>
          <a:prstGeom prst="rect">
            <a:avLst/>
          </a:prstGeom>
        </p:spPr>
      </p:pic>
      <p:pic>
        <p:nvPicPr>
          <p:cNvPr id="2" name="Picture 1">
            <a:extLst>
              <a:ext uri="{FF2B5EF4-FFF2-40B4-BE49-F238E27FC236}">
                <a16:creationId xmlns:a16="http://schemas.microsoft.com/office/drawing/2014/main" id="{F7738AB3-5795-4AA0-8AF8-D5654BAE6FEA}"/>
              </a:ext>
            </a:extLst>
          </p:cNvPr>
          <p:cNvPicPr>
            <a:picLocks noChangeAspect="1"/>
          </p:cNvPicPr>
          <p:nvPr/>
        </p:nvPicPr>
        <p:blipFill>
          <a:blip r:embed="rId4"/>
          <a:stretch>
            <a:fillRect/>
          </a:stretch>
        </p:blipFill>
        <p:spPr>
          <a:xfrm>
            <a:off x="0" y="0"/>
            <a:ext cx="5833259" cy="3362960"/>
          </a:xfrm>
          <a:prstGeom prst="rect">
            <a:avLst/>
          </a:prstGeom>
        </p:spPr>
      </p:pic>
      <p:pic>
        <p:nvPicPr>
          <p:cNvPr id="4" name="Picture 3">
            <a:extLst>
              <a:ext uri="{FF2B5EF4-FFF2-40B4-BE49-F238E27FC236}">
                <a16:creationId xmlns:a16="http://schemas.microsoft.com/office/drawing/2014/main" id="{DA06198A-2252-4372-B5CB-E43C1C3C3BF2}"/>
              </a:ext>
            </a:extLst>
          </p:cNvPr>
          <p:cNvPicPr>
            <a:picLocks noChangeAspect="1"/>
          </p:cNvPicPr>
          <p:nvPr/>
        </p:nvPicPr>
        <p:blipFill>
          <a:blip r:embed="rId5"/>
          <a:stretch>
            <a:fillRect/>
          </a:stretch>
        </p:blipFill>
        <p:spPr>
          <a:xfrm>
            <a:off x="0" y="3362960"/>
            <a:ext cx="7359446" cy="3495040"/>
          </a:xfrm>
          <a:prstGeom prst="rect">
            <a:avLst/>
          </a:prstGeom>
        </p:spPr>
      </p:pic>
    </p:spTree>
    <p:extLst>
      <p:ext uri="{BB962C8B-B14F-4D97-AF65-F5344CB8AC3E}">
        <p14:creationId xmlns:p14="http://schemas.microsoft.com/office/powerpoint/2010/main" val="89919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E8506-8B33-484F-B9BB-3EA4499D5F94}"/>
              </a:ext>
            </a:extLst>
          </p:cNvPr>
          <p:cNvSpPr/>
          <p:nvPr/>
        </p:nvSpPr>
        <p:spPr>
          <a:xfrm>
            <a:off x="2904669" y="284069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2" descr="Image result for bitcoin">
            <a:extLst>
              <a:ext uri="{FF2B5EF4-FFF2-40B4-BE49-F238E27FC236}">
                <a16:creationId xmlns:a16="http://schemas.microsoft.com/office/drawing/2014/main" id="{B978B949-AAE9-4C4C-B899-E167F1C6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24544 0.16135 " pathEditMode="relative" rAng="0" ptsTypes="AA">
                                      <p:cBhvr>
                                        <p:cTn id="6" dur="2000" fill="hold"/>
                                        <p:tgtEl>
                                          <p:spTgt spid="50"/>
                                        </p:tgtEl>
                                        <p:attrNameLst>
                                          <p:attrName>ppt_x</p:attrName>
                                          <p:attrName>ppt_y</p:attrName>
                                        </p:attrNameLst>
                                      </p:cBhvr>
                                      <p:rCtr x="12266"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26BA5-ABF6-417F-9776-244CABD31B27}"/>
              </a:ext>
            </a:extLst>
          </p:cNvPr>
          <p:cNvSpPr/>
          <p:nvPr/>
        </p:nvSpPr>
        <p:spPr>
          <a:xfrm>
            <a:off x="5898047" y="3940312"/>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descr="Image result for bitcoin">
            <a:extLst>
              <a:ext uri="{FF2B5EF4-FFF2-40B4-BE49-F238E27FC236}">
                <a16:creationId xmlns:a16="http://schemas.microsoft.com/office/drawing/2014/main" id="{6D79794A-12A5-4E50-AB6C-CA6F57CB2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7.40741E-7 L 0.24622 0.02477 " pathEditMode="relative" rAng="0" ptsTypes="AA">
                                      <p:cBhvr>
                                        <p:cTn id="6" dur="2000" fill="hold"/>
                                        <p:tgtEl>
                                          <p:spTgt spid="19"/>
                                        </p:tgtEl>
                                        <p:attrNameLst>
                                          <p:attrName>ppt_x</p:attrName>
                                          <p:attrName>ppt_y</p:attrName>
                                        </p:attrNameLst>
                                      </p:cBhvr>
                                      <p:rCtr x="1230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2915"/>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89302" t="1959" r="843" b="79106"/>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A9D-FBCB-4C96-93E3-A176A2234ADE}"/>
              </a:ext>
            </a:extLst>
          </p:cNvPr>
          <p:cNvSpPr>
            <a:spLocks noGrp="1"/>
          </p:cNvSpPr>
          <p:nvPr>
            <p:ph type="title"/>
          </p:nvPr>
        </p:nvSpPr>
        <p:spPr/>
        <p:txBody>
          <a:bodyPr/>
          <a:lstStyle/>
          <a:p>
            <a:pPr algn="ctr"/>
            <a:r>
              <a:rPr lang="en-US" b="1" dirty="0"/>
              <a:t>Why Privacy Matters</a:t>
            </a:r>
          </a:p>
        </p:txBody>
      </p:sp>
    </p:spTree>
    <p:extLst>
      <p:ext uri="{BB962C8B-B14F-4D97-AF65-F5344CB8AC3E}">
        <p14:creationId xmlns:p14="http://schemas.microsoft.com/office/powerpoint/2010/main" val="202727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10335</TotalTime>
  <Words>2748</Words>
  <Application>Microsoft Office PowerPoint</Application>
  <PresentationFormat>Widescreen</PresentationFormat>
  <Paragraphs>237</Paragraphs>
  <Slides>27</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Bitcoin is NOT private!</vt:lpstr>
      <vt:lpstr>Why Privacy Matters</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PowerPoint Presentation</vt:lpstr>
      <vt:lpstr>PowerPoint Presentation</vt:lpstr>
      <vt:lpstr>Stealth Addresses</vt:lpstr>
      <vt:lpstr>Summary</vt:lpstr>
      <vt:lpstr>A Brief History</vt:lpstr>
      <vt:lpstr>The Infamous GUI</vt:lpstr>
      <vt:lpstr>MyMonero Lightweight Wallet</vt:lpstr>
      <vt:lpstr>Regulatory Compliance and Transparency</vt:lpstr>
      <vt:lpstr>Community Growth</vt:lpstr>
      <vt:lpstr>XMR.TO – Pay Bitcoin Addresses with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430</cp:revision>
  <cp:lastPrinted>2017-08-17T21:19:45Z</cp:lastPrinted>
  <dcterms:created xsi:type="dcterms:W3CDTF">2017-03-04T17:33:52Z</dcterms:created>
  <dcterms:modified xsi:type="dcterms:W3CDTF">2017-10-20T04:36:22Z</dcterms:modified>
</cp:coreProperties>
</file>